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78" r:id="rId8"/>
    <p:sldId id="270" r:id="rId9"/>
    <p:sldId id="266" r:id="rId10"/>
    <p:sldId id="263" r:id="rId11"/>
    <p:sldId id="264" r:id="rId12"/>
    <p:sldId id="273" r:id="rId13"/>
    <p:sldId id="274" r:id="rId14"/>
    <p:sldId id="277" r:id="rId15"/>
    <p:sldId id="275" r:id="rId16"/>
    <p:sldId id="279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A80"/>
    <a:srgbClr val="FFD5CD"/>
    <a:srgbClr val="C7A9D9"/>
    <a:srgbClr val="FEF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633" autoAdjust="0"/>
    <p:restoredTop sz="94641"/>
  </p:normalViewPr>
  <p:slideViewPr>
    <p:cSldViewPr snapToGrid="0" snapToObjects="1">
      <p:cViewPr varScale="1">
        <p:scale>
          <a:sx n="96" d="100"/>
          <a:sy n="96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01878-0614-E74E-B704-566144E0C714}" type="doc">
      <dgm:prSet loTypeId="urn:microsoft.com/office/officeart/2005/8/layout/matrix1" loCatId="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949B1B8-27D5-8940-BEEE-BEF644503F9B}">
      <dgm:prSet phldrT="[Text]"/>
      <dgm:spPr/>
      <dgm:t>
        <a:bodyPr/>
        <a:lstStyle/>
        <a:p>
          <a:r>
            <a:rPr lang="en-US" dirty="0">
              <a:latin typeface="Arial Unicode MS"/>
              <a:cs typeface="Arial Unicode MS"/>
            </a:rPr>
            <a:t>Sunbury Health Centre</a:t>
          </a:r>
        </a:p>
      </dgm:t>
    </dgm:pt>
    <dgm:pt modelId="{A75A77B4-19E0-6140-8E9B-F76962DBEA5D}" type="parTrans" cxnId="{F3D652B3-028C-3A4D-8F5B-E6C1FF8F23E8}">
      <dgm:prSet/>
      <dgm:spPr/>
      <dgm:t>
        <a:bodyPr/>
        <a:lstStyle/>
        <a:p>
          <a:endParaRPr lang="en-US"/>
        </a:p>
      </dgm:t>
    </dgm:pt>
    <dgm:pt modelId="{2082FDC5-3B25-9843-AEDC-C81B60BFBCA2}" type="sibTrans" cxnId="{F3D652B3-028C-3A4D-8F5B-E6C1FF8F23E8}">
      <dgm:prSet/>
      <dgm:spPr/>
      <dgm:t>
        <a:bodyPr/>
        <a:lstStyle/>
        <a:p>
          <a:endParaRPr lang="en-US"/>
        </a:p>
      </dgm:t>
    </dgm:pt>
    <dgm:pt modelId="{6327BD75-5928-0E44-A96A-28AF5BBB131B}">
      <dgm:prSet phldrT="[Text]"/>
      <dgm:spPr/>
      <dgm:t>
        <a:bodyPr/>
        <a:lstStyle/>
        <a:p>
          <a:r>
            <a:rPr lang="en-US" b="1" dirty="0">
              <a:latin typeface="Arial Unicode MS"/>
              <a:cs typeface="Arial Unicode MS"/>
            </a:rPr>
            <a:t>NHS </a:t>
          </a:r>
        </a:p>
        <a:p>
          <a:r>
            <a:rPr lang="en-US" b="1" dirty="0">
              <a:latin typeface="Arial Unicode MS"/>
              <a:cs typeface="Arial Unicode MS"/>
            </a:rPr>
            <a:t>Property Services</a:t>
          </a:r>
        </a:p>
      </dgm:t>
    </dgm:pt>
    <dgm:pt modelId="{7C492897-8305-EF46-8930-23D4B7C48DD1}" type="parTrans" cxnId="{284CEFFF-76BD-AD4B-A5FB-157CD9A8886C}">
      <dgm:prSet/>
      <dgm:spPr/>
      <dgm:t>
        <a:bodyPr/>
        <a:lstStyle/>
        <a:p>
          <a:endParaRPr lang="en-US"/>
        </a:p>
      </dgm:t>
    </dgm:pt>
    <dgm:pt modelId="{932FBCBC-A5FD-3E41-8022-E5EDB13740B2}" type="sibTrans" cxnId="{284CEFFF-76BD-AD4B-A5FB-157CD9A8886C}">
      <dgm:prSet/>
      <dgm:spPr/>
      <dgm:t>
        <a:bodyPr/>
        <a:lstStyle/>
        <a:p>
          <a:endParaRPr lang="en-US"/>
        </a:p>
      </dgm:t>
    </dgm:pt>
    <dgm:pt modelId="{1E7576CB-2A6B-A74B-B125-F3F4E15DFF14}">
      <dgm:prSet phldrT="[Text]"/>
      <dgm:spPr/>
      <dgm:t>
        <a:bodyPr/>
        <a:lstStyle/>
        <a:p>
          <a:r>
            <a:rPr lang="en-US" b="1" dirty="0">
              <a:latin typeface="Arial Unicode MS"/>
              <a:cs typeface="Arial Unicode MS"/>
            </a:rPr>
            <a:t>NHS</a:t>
          </a:r>
          <a:r>
            <a:rPr lang="en-US" dirty="0">
              <a:latin typeface="Arial Unicode MS"/>
              <a:cs typeface="Arial Unicode MS"/>
            </a:rPr>
            <a:t> </a:t>
          </a:r>
        </a:p>
        <a:p>
          <a:r>
            <a:rPr lang="en-US" b="1" dirty="0">
              <a:latin typeface="Arial Unicode MS"/>
              <a:cs typeface="Arial Unicode MS"/>
            </a:rPr>
            <a:t>England</a:t>
          </a:r>
          <a:r>
            <a:rPr lang="en-US" dirty="0"/>
            <a:t>	</a:t>
          </a:r>
        </a:p>
      </dgm:t>
    </dgm:pt>
    <dgm:pt modelId="{3CF2E25A-ACD0-3740-AD21-6C5E17881D0A}" type="parTrans" cxnId="{5C97F8E6-08E8-C94D-8235-B292A1E320A7}">
      <dgm:prSet/>
      <dgm:spPr/>
      <dgm:t>
        <a:bodyPr/>
        <a:lstStyle/>
        <a:p>
          <a:endParaRPr lang="en-US"/>
        </a:p>
      </dgm:t>
    </dgm:pt>
    <dgm:pt modelId="{03379B4A-DD90-4845-AF98-8E9763E44D8B}" type="sibTrans" cxnId="{5C97F8E6-08E8-C94D-8235-B292A1E320A7}">
      <dgm:prSet/>
      <dgm:spPr/>
      <dgm:t>
        <a:bodyPr/>
        <a:lstStyle/>
        <a:p>
          <a:endParaRPr lang="en-US"/>
        </a:p>
      </dgm:t>
    </dgm:pt>
    <dgm:pt modelId="{06835BC3-2E08-E148-A244-1E64937939A7}">
      <dgm:prSet phldrT="[Text]"/>
      <dgm:spPr/>
      <dgm:t>
        <a:bodyPr/>
        <a:lstStyle/>
        <a:p>
          <a:r>
            <a:rPr lang="en-US" b="1" dirty="0">
              <a:latin typeface="Arial Unicode MS"/>
              <a:cs typeface="Arial Unicode MS"/>
            </a:rPr>
            <a:t>Virgin Care</a:t>
          </a:r>
        </a:p>
      </dgm:t>
    </dgm:pt>
    <dgm:pt modelId="{931A86D8-BAD0-6C4F-90BC-3965BBECA363}" type="parTrans" cxnId="{C1187B53-9FD9-AA42-94C1-99BEA742F292}">
      <dgm:prSet/>
      <dgm:spPr/>
      <dgm:t>
        <a:bodyPr/>
        <a:lstStyle/>
        <a:p>
          <a:endParaRPr lang="en-US"/>
        </a:p>
      </dgm:t>
    </dgm:pt>
    <dgm:pt modelId="{9FA6D48B-FDC1-8146-AAD9-E7A5C777AE50}" type="sibTrans" cxnId="{C1187B53-9FD9-AA42-94C1-99BEA742F292}">
      <dgm:prSet/>
      <dgm:spPr/>
      <dgm:t>
        <a:bodyPr/>
        <a:lstStyle/>
        <a:p>
          <a:endParaRPr lang="en-US"/>
        </a:p>
      </dgm:t>
    </dgm:pt>
    <dgm:pt modelId="{84BEBE5E-A3BF-0846-91EE-2CC1E5149873}" type="pres">
      <dgm:prSet presAssocID="{E7901878-0614-E74E-B704-566144E0C714}" presName="diagram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26D05931-52F3-DC40-A121-7D2A005EA876}" type="pres">
      <dgm:prSet presAssocID="{E7901878-0614-E74E-B704-566144E0C714}" presName="matrix" presStyleCnt="0"/>
      <dgm:spPr/>
    </dgm:pt>
    <dgm:pt modelId="{2019E2F5-110F-884E-86BC-3F9B073D0F54}" type="pres">
      <dgm:prSet presAssocID="{E7901878-0614-E74E-B704-566144E0C714}" presName="tile1" presStyleLbl="node1" presStyleIdx="0" presStyleCnt="4"/>
      <dgm:spPr/>
    </dgm:pt>
    <dgm:pt modelId="{80DD99F3-84EF-CC4D-8D86-FC0688393346}" type="pres">
      <dgm:prSet presAssocID="{E7901878-0614-E74E-B704-566144E0C71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09F0E93-AF6C-8841-913C-890CF6370E0D}" type="pres">
      <dgm:prSet presAssocID="{E7901878-0614-E74E-B704-566144E0C714}" presName="tile2" presStyleLbl="node1" presStyleIdx="1" presStyleCnt="4"/>
      <dgm:spPr/>
    </dgm:pt>
    <dgm:pt modelId="{FCF125CD-5891-5F41-A2C9-A0E906279E9B}" type="pres">
      <dgm:prSet presAssocID="{E7901878-0614-E74E-B704-566144E0C71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E461659-15B3-654C-B558-90FE583EAF70}" type="pres">
      <dgm:prSet presAssocID="{E7901878-0614-E74E-B704-566144E0C714}" presName="tile3" presStyleLbl="node1" presStyleIdx="2" presStyleCnt="4" custLinFactNeighborX="0"/>
      <dgm:spPr/>
    </dgm:pt>
    <dgm:pt modelId="{0E77E0D0-1470-CF46-A1CC-424E311017F7}" type="pres">
      <dgm:prSet presAssocID="{E7901878-0614-E74E-B704-566144E0C71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205E816-4C3A-8B44-9AC1-052097B6A81A}" type="pres">
      <dgm:prSet presAssocID="{E7901878-0614-E74E-B704-566144E0C714}" presName="tile4" presStyleLbl="node1" presStyleIdx="3" presStyleCnt="4"/>
      <dgm:spPr/>
    </dgm:pt>
    <dgm:pt modelId="{BE38381F-C16B-5E4A-9759-625C224565A7}" type="pres">
      <dgm:prSet presAssocID="{E7901878-0614-E74E-B704-566144E0C71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21EF52B-E4B6-E04F-9888-25685668676B}" type="pres">
      <dgm:prSet presAssocID="{E7901878-0614-E74E-B704-566144E0C71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1F37116-CC28-2442-8F74-8F192EB0C71C}" type="presOf" srcId="{06835BC3-2E08-E148-A244-1E64937939A7}" destId="{BE38381F-C16B-5E4A-9759-625C224565A7}" srcOrd="1" destOrd="0" presId="urn:microsoft.com/office/officeart/2005/8/layout/matrix1"/>
    <dgm:cxn modelId="{C1187B53-9FD9-AA42-94C1-99BEA742F292}" srcId="{D949B1B8-27D5-8940-BEEE-BEF644503F9B}" destId="{06835BC3-2E08-E148-A244-1E64937939A7}" srcOrd="2" destOrd="0" parTransId="{931A86D8-BAD0-6C4F-90BC-3965BBECA363}" sibTransId="{9FA6D48B-FDC1-8146-AAD9-E7A5C777AE50}"/>
    <dgm:cxn modelId="{FCBCB575-5CC9-A549-95C3-CC8AA02F341B}" type="presOf" srcId="{1E7576CB-2A6B-A74B-B125-F3F4E15DFF14}" destId="{2019E2F5-110F-884E-86BC-3F9B073D0F54}" srcOrd="0" destOrd="0" presId="urn:microsoft.com/office/officeart/2005/8/layout/matrix1"/>
    <dgm:cxn modelId="{CDC83C88-92E0-D940-8EA5-77BF0EC03BCD}" type="presOf" srcId="{06835BC3-2E08-E148-A244-1E64937939A7}" destId="{F205E816-4C3A-8B44-9AC1-052097B6A81A}" srcOrd="0" destOrd="0" presId="urn:microsoft.com/office/officeart/2005/8/layout/matrix1"/>
    <dgm:cxn modelId="{AD0D778A-DB18-F443-9129-9748B03DF031}" type="presOf" srcId="{6327BD75-5928-0E44-A96A-28AF5BBB131B}" destId="{FCF125CD-5891-5F41-A2C9-A0E906279E9B}" srcOrd="1" destOrd="0" presId="urn:microsoft.com/office/officeart/2005/8/layout/matrix1"/>
    <dgm:cxn modelId="{8EB591B0-65B2-8446-8A9F-92A05DC11F29}" type="presOf" srcId="{D949B1B8-27D5-8940-BEEE-BEF644503F9B}" destId="{821EF52B-E4B6-E04F-9888-25685668676B}" srcOrd="0" destOrd="0" presId="urn:microsoft.com/office/officeart/2005/8/layout/matrix1"/>
    <dgm:cxn modelId="{F3D652B3-028C-3A4D-8F5B-E6C1FF8F23E8}" srcId="{E7901878-0614-E74E-B704-566144E0C714}" destId="{D949B1B8-27D5-8940-BEEE-BEF644503F9B}" srcOrd="0" destOrd="0" parTransId="{A75A77B4-19E0-6140-8E9B-F76962DBEA5D}" sibTransId="{2082FDC5-3B25-9843-AEDC-C81B60BFBCA2}"/>
    <dgm:cxn modelId="{E89DCAC6-08BE-0E45-9B45-88A9B37095BD}" type="presOf" srcId="{E7901878-0614-E74E-B704-566144E0C714}" destId="{84BEBE5E-A3BF-0846-91EE-2CC1E5149873}" srcOrd="0" destOrd="0" presId="urn:microsoft.com/office/officeart/2005/8/layout/matrix1"/>
    <dgm:cxn modelId="{6442CBD1-CDB4-8746-B9BF-4438A2B1F66B}" type="presOf" srcId="{1E7576CB-2A6B-A74B-B125-F3F4E15DFF14}" destId="{80DD99F3-84EF-CC4D-8D86-FC0688393346}" srcOrd="1" destOrd="0" presId="urn:microsoft.com/office/officeart/2005/8/layout/matrix1"/>
    <dgm:cxn modelId="{5C97F8E6-08E8-C94D-8235-B292A1E320A7}" srcId="{D949B1B8-27D5-8940-BEEE-BEF644503F9B}" destId="{1E7576CB-2A6B-A74B-B125-F3F4E15DFF14}" srcOrd="1" destOrd="0" parTransId="{3CF2E25A-ACD0-3740-AD21-6C5E17881D0A}" sibTransId="{03379B4A-DD90-4845-AF98-8E9763E44D8B}"/>
    <dgm:cxn modelId="{DE3CA4EB-8A6B-AE4C-90A9-CA774432A5A1}" type="presOf" srcId="{6327BD75-5928-0E44-A96A-28AF5BBB131B}" destId="{E09F0E93-AF6C-8841-913C-890CF6370E0D}" srcOrd="0" destOrd="0" presId="urn:microsoft.com/office/officeart/2005/8/layout/matrix1"/>
    <dgm:cxn modelId="{284CEFFF-76BD-AD4B-A5FB-157CD9A8886C}" srcId="{D949B1B8-27D5-8940-BEEE-BEF644503F9B}" destId="{6327BD75-5928-0E44-A96A-28AF5BBB131B}" srcOrd="0" destOrd="0" parTransId="{7C492897-8305-EF46-8930-23D4B7C48DD1}" sibTransId="{932FBCBC-A5FD-3E41-8022-E5EDB13740B2}"/>
    <dgm:cxn modelId="{B5E597A3-F80C-E047-8B4A-3F7BE5AB551B}" type="presParOf" srcId="{84BEBE5E-A3BF-0846-91EE-2CC1E5149873}" destId="{26D05931-52F3-DC40-A121-7D2A005EA876}" srcOrd="0" destOrd="0" presId="urn:microsoft.com/office/officeart/2005/8/layout/matrix1"/>
    <dgm:cxn modelId="{F2F4B0A6-1E44-7A43-8278-82D41991D65E}" type="presParOf" srcId="{26D05931-52F3-DC40-A121-7D2A005EA876}" destId="{2019E2F5-110F-884E-86BC-3F9B073D0F54}" srcOrd="0" destOrd="0" presId="urn:microsoft.com/office/officeart/2005/8/layout/matrix1"/>
    <dgm:cxn modelId="{65D7884B-7FFA-A14A-9DE7-B2426B6DAA21}" type="presParOf" srcId="{26D05931-52F3-DC40-A121-7D2A005EA876}" destId="{80DD99F3-84EF-CC4D-8D86-FC0688393346}" srcOrd="1" destOrd="0" presId="urn:microsoft.com/office/officeart/2005/8/layout/matrix1"/>
    <dgm:cxn modelId="{E37499A8-67C7-FA44-A768-72D2584B9547}" type="presParOf" srcId="{26D05931-52F3-DC40-A121-7D2A005EA876}" destId="{E09F0E93-AF6C-8841-913C-890CF6370E0D}" srcOrd="2" destOrd="0" presId="urn:microsoft.com/office/officeart/2005/8/layout/matrix1"/>
    <dgm:cxn modelId="{CC3B18AF-5BF1-5244-B371-D02DF45A868B}" type="presParOf" srcId="{26D05931-52F3-DC40-A121-7D2A005EA876}" destId="{FCF125CD-5891-5F41-A2C9-A0E906279E9B}" srcOrd="3" destOrd="0" presId="urn:microsoft.com/office/officeart/2005/8/layout/matrix1"/>
    <dgm:cxn modelId="{900F33A3-E5EB-A84B-9AFF-BE4DF4664D36}" type="presParOf" srcId="{26D05931-52F3-DC40-A121-7D2A005EA876}" destId="{0E461659-15B3-654C-B558-90FE583EAF70}" srcOrd="4" destOrd="0" presId="urn:microsoft.com/office/officeart/2005/8/layout/matrix1"/>
    <dgm:cxn modelId="{EC41478F-BEF9-F246-BCBF-70327B797AC9}" type="presParOf" srcId="{26D05931-52F3-DC40-A121-7D2A005EA876}" destId="{0E77E0D0-1470-CF46-A1CC-424E311017F7}" srcOrd="5" destOrd="0" presId="urn:microsoft.com/office/officeart/2005/8/layout/matrix1"/>
    <dgm:cxn modelId="{07B5795C-ED3A-D948-962D-ED9DC094D718}" type="presParOf" srcId="{26D05931-52F3-DC40-A121-7D2A005EA876}" destId="{F205E816-4C3A-8B44-9AC1-052097B6A81A}" srcOrd="6" destOrd="0" presId="urn:microsoft.com/office/officeart/2005/8/layout/matrix1"/>
    <dgm:cxn modelId="{6E9F8B02-8FD2-764A-A0AB-5EAA01FDE2FA}" type="presParOf" srcId="{26D05931-52F3-DC40-A121-7D2A005EA876}" destId="{BE38381F-C16B-5E4A-9759-625C224565A7}" srcOrd="7" destOrd="0" presId="urn:microsoft.com/office/officeart/2005/8/layout/matrix1"/>
    <dgm:cxn modelId="{B62FF542-78C3-2443-AE75-B8ADEB4E92CB}" type="presParOf" srcId="{84BEBE5E-A3BF-0846-91EE-2CC1E5149873}" destId="{821EF52B-E4B6-E04F-9888-25685668676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9E2F5-110F-884E-86BC-3F9B073D0F5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Unicode MS"/>
              <a:cs typeface="Arial Unicode MS"/>
            </a:rPr>
            <a:t>NHS</a:t>
          </a:r>
          <a:r>
            <a:rPr lang="en-US" sz="2000" kern="1200" dirty="0">
              <a:latin typeface="Arial Unicode MS"/>
              <a:cs typeface="Arial Unicode M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Unicode MS"/>
              <a:cs typeface="Arial Unicode MS"/>
            </a:rPr>
            <a:t>England</a:t>
          </a:r>
          <a:r>
            <a:rPr lang="en-US" sz="2000" kern="1200" dirty="0"/>
            <a:t>	</a:t>
          </a:r>
        </a:p>
      </dsp:txBody>
      <dsp:txXfrm rot="5400000">
        <a:off x="0" y="0"/>
        <a:ext cx="3048000" cy="1524000"/>
      </dsp:txXfrm>
    </dsp:sp>
    <dsp:sp modelId="{E09F0E93-AF6C-8841-913C-890CF6370E0D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25000"/>
                <a:lumOff val="13205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shade val="80000"/>
                <a:hueOff val="0"/>
                <a:satOff val="-25000"/>
                <a:lumOff val="13205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Unicode MS"/>
              <a:cs typeface="Arial Unicode MS"/>
            </a:rPr>
            <a:t>NHS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Unicode MS"/>
              <a:cs typeface="Arial Unicode MS"/>
            </a:rPr>
            <a:t>Property Services</a:t>
          </a:r>
        </a:p>
      </dsp:txBody>
      <dsp:txXfrm>
        <a:off x="3048000" y="0"/>
        <a:ext cx="3048000" cy="1524000"/>
      </dsp:txXfrm>
    </dsp:sp>
    <dsp:sp modelId="{0E461659-15B3-654C-B558-90FE583EAF70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50001"/>
                <a:lumOff val="26409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shade val="80000"/>
                <a:hueOff val="0"/>
                <a:satOff val="-50001"/>
                <a:lumOff val="26409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05E816-4C3A-8B44-9AC1-052097B6A81A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75001"/>
                <a:lumOff val="39614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shade val="80000"/>
                <a:hueOff val="0"/>
                <a:satOff val="-75001"/>
                <a:lumOff val="39614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Unicode MS"/>
              <a:cs typeface="Arial Unicode MS"/>
            </a:rPr>
            <a:t>Virgin Care</a:t>
          </a:r>
        </a:p>
      </dsp:txBody>
      <dsp:txXfrm rot="-5400000">
        <a:off x="3048000" y="2539999"/>
        <a:ext cx="3048000" cy="1524000"/>
      </dsp:txXfrm>
    </dsp:sp>
    <dsp:sp modelId="{821EF52B-E4B6-E04F-9888-25685668676B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Unicode MS"/>
              <a:cs typeface="Arial Unicode MS"/>
            </a:rPr>
            <a:t>Sunbury Health Centre</a:t>
          </a:r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D6ACB-441F-F747-A945-44B0050790E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B7116-9313-144F-ABB1-65402E5D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5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C5B7-D72E-1D42-BCF3-95F395F5FC5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A1891-F1BD-0E4A-BBA7-DDAFB199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04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51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7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20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2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1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79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1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891-F1BD-0E4A-BBA7-DDAFB19982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D290233-0DD1-4A80-BB1E-9ADC3556DBB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280" y="0"/>
            <a:ext cx="8270240" cy="1791025"/>
          </a:xfrm>
        </p:spPr>
        <p:txBody>
          <a:bodyPr>
            <a:norm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Sunbury Health Centre</a:t>
            </a:r>
            <a:br>
              <a:rPr lang="en-US" dirty="0">
                <a:latin typeface="Arial Unicode MS"/>
                <a:cs typeface="Arial Unicode MS"/>
              </a:rPr>
            </a:br>
            <a:r>
              <a:rPr lang="en-US" sz="3200" dirty="0">
                <a:latin typeface="Arial Unicode MS"/>
                <a:cs typeface="Arial Unicode MS"/>
              </a:rPr>
              <a:t>Sunbury on Thames</a:t>
            </a:r>
          </a:p>
        </p:txBody>
      </p:sp>
      <p:pic>
        <p:nvPicPr>
          <p:cNvPr id="4" name="Picture 3" descr="Screen Shot 2015-11-05 at 17.40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0" y="2646104"/>
            <a:ext cx="4012189" cy="275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5-11-01 at 13.13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54" y="2646104"/>
            <a:ext cx="3821661" cy="275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3534" y="5965076"/>
            <a:ext cx="851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participation</a:t>
            </a:r>
            <a:r>
              <a:rPr lang="en-US" sz="1200" dirty="0"/>
              <a:t>  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support</a:t>
            </a:r>
            <a:r>
              <a:rPr lang="en-US" sz="1200" dirty="0"/>
              <a:t>    </a:t>
            </a:r>
            <a:r>
              <a:rPr lang="en-US" sz="1200" dirty="0">
                <a:solidFill>
                  <a:srgbClr val="0000FF"/>
                </a:solidFill>
              </a:rPr>
              <a:t>influence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encourage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contribute</a:t>
            </a:r>
            <a:r>
              <a:rPr lang="en-US" sz="1200" dirty="0"/>
              <a:t>    </a:t>
            </a:r>
            <a:r>
              <a:rPr lang="en-US" sz="1200" dirty="0">
                <a:solidFill>
                  <a:srgbClr val="FF0000"/>
                </a:solidFill>
              </a:rPr>
              <a:t>enthuse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guide</a:t>
            </a:r>
            <a:r>
              <a:rPr lang="en-US" sz="1200" dirty="0"/>
              <a:t>     </a:t>
            </a:r>
            <a:r>
              <a:rPr lang="en-US" sz="1200" dirty="0">
                <a:solidFill>
                  <a:srgbClr val="0000FF"/>
                </a:solidFill>
              </a:rPr>
              <a:t>share</a:t>
            </a:r>
            <a:r>
              <a:rPr lang="en-US" sz="1200" dirty="0"/>
              <a:t>  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impact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instigate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aid</a:t>
            </a:r>
            <a:r>
              <a:rPr lang="en-US" sz="1200" dirty="0"/>
              <a:t>    </a:t>
            </a:r>
            <a:r>
              <a:rPr lang="en-US" sz="1200" dirty="0">
                <a:solidFill>
                  <a:srgbClr val="FF0000"/>
                </a:solidFill>
              </a:rPr>
              <a:t>benefit</a:t>
            </a:r>
            <a:r>
              <a:rPr lang="en-US" sz="1200" dirty="0"/>
              <a:t>    </a:t>
            </a:r>
            <a:r>
              <a:rPr lang="en-US" sz="1200" dirty="0">
                <a:solidFill>
                  <a:srgbClr val="0000FF"/>
                </a:solidFill>
              </a:rPr>
              <a:t>involvement</a:t>
            </a:r>
          </a:p>
          <a:p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9028" y="1514026"/>
            <a:ext cx="2938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</a:rPr>
              <a:t>www.sunburyhealthcentre-ppg.com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5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035" y="646934"/>
            <a:ext cx="77378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‘The Queues of Shame’  -   The Daily Mail and The Guardian</a:t>
            </a:r>
          </a:p>
          <a:p>
            <a:pPr algn="ctr"/>
            <a:r>
              <a:rPr lang="en-US" sz="1600" dirty="0">
                <a:latin typeface="Arial Unicode MS"/>
                <a:cs typeface="Arial Unicode MS"/>
              </a:rPr>
              <a:t>14 and 23 December 2014</a:t>
            </a:r>
          </a:p>
        </p:txBody>
      </p:sp>
      <p:pic>
        <p:nvPicPr>
          <p:cNvPr id="4" name="Picture 3" descr="Screen Shot 2015-10-31 at 15.31.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9" y="2540184"/>
            <a:ext cx="3569934" cy="2851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5-10-31 at 15.27.4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60" y="2538589"/>
            <a:ext cx="3860538" cy="283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0179" y="1576220"/>
            <a:ext cx="781731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Sick and elderly patients queue from 7am at overcrowded Health Centre just to book an appointment.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179" y="5666122"/>
            <a:ext cx="7817319" cy="584776"/>
          </a:xfrm>
          <a:prstGeom prst="rect">
            <a:avLst/>
          </a:prstGeom>
          <a:solidFill>
            <a:srgbClr val="D9D9D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>
                <a:cs typeface="Arial Unicode MS"/>
              </a:rPr>
              <a:t>“The facility we’ve got simply isn’t equipped to deal with the demand</a:t>
            </a:r>
            <a:r>
              <a:rPr lang="en-US" sz="1400" dirty="0">
                <a:cs typeface="Arial Unicode MS"/>
              </a:rPr>
              <a:t>.”</a:t>
            </a:r>
            <a:endParaRPr lang="en-US" sz="1400" i="1" dirty="0">
              <a:cs typeface="Arial Unicode MS"/>
            </a:endParaRPr>
          </a:p>
          <a:p>
            <a:pPr algn="r"/>
            <a:r>
              <a:rPr lang="en-US" sz="1400" i="1" dirty="0" err="1">
                <a:cs typeface="Arial Unicode MS"/>
              </a:rPr>
              <a:t>Kwasi</a:t>
            </a:r>
            <a:r>
              <a:rPr lang="en-US" sz="1400" i="1" dirty="0">
                <a:cs typeface="Arial Unicode MS"/>
              </a:rPr>
              <a:t> </a:t>
            </a:r>
            <a:r>
              <a:rPr lang="en-US" sz="1400" i="1" dirty="0" err="1">
                <a:cs typeface="Arial Unicode MS"/>
              </a:rPr>
              <a:t>Kwarteng</a:t>
            </a:r>
            <a:r>
              <a:rPr lang="en-US" sz="1400" i="1" dirty="0">
                <a:cs typeface="Arial Unicode MS"/>
              </a:rPr>
              <a:t>   - The local Conservative MP</a:t>
            </a:r>
            <a:endParaRPr lang="en-US" dirty="0"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943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650" y="4241816"/>
            <a:ext cx="7817318" cy="866904"/>
          </a:xfrm>
          <a:prstGeom prst="rect">
            <a:avLst/>
          </a:prstGeom>
          <a:solidFill>
            <a:srgbClr val="D9D9D9"/>
          </a:solidFill>
          <a:ln w="38100" cmpd="dbl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800" dirty="0">
              <a:latin typeface="Arial Unicode MS"/>
              <a:cs typeface="Arial Unicode MS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 Unicode MS"/>
                <a:cs typeface="Arial Unicode MS"/>
              </a:rPr>
              <a:t>‘This is one of the worst buildings that we have seen!’</a:t>
            </a:r>
          </a:p>
          <a:p>
            <a:pPr algn="ctr">
              <a:lnSpc>
                <a:spcPct val="150000"/>
              </a:lnSpc>
            </a:pPr>
            <a:r>
              <a:rPr lang="en-US" sz="800" dirty="0">
                <a:latin typeface="Arial Unicode MS"/>
                <a:cs typeface="Arial Unicode MS"/>
              </a:rPr>
              <a:t>                                   </a:t>
            </a:r>
          </a:p>
        </p:txBody>
      </p:sp>
      <p:pic>
        <p:nvPicPr>
          <p:cNvPr id="8" name="Picture 7" descr="Screen Shot 2015-11-25 at 14.50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2" y="1180087"/>
            <a:ext cx="5200144" cy="284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5-11-25 at 14.54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90" y="5394973"/>
            <a:ext cx="2504977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7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53" y="707094"/>
            <a:ext cx="841462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What has been achieved by the Practice 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0092" y="1522726"/>
            <a:ext cx="2590071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Electronic</a:t>
            </a:r>
          </a:p>
          <a:p>
            <a:r>
              <a:rPr lang="en-US" dirty="0">
                <a:latin typeface="Arial Unicode MS"/>
                <a:cs typeface="Arial Unicode MS"/>
              </a:rPr>
              <a:t>Repeat Prescriptions</a:t>
            </a: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0168" y="1519585"/>
            <a:ext cx="2570509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4 x more Telephone Lines</a:t>
            </a: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352" y="4234803"/>
            <a:ext cx="2769476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    26 New Computers</a:t>
            </a: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0092" y="4234804"/>
            <a:ext cx="2590071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More Doctors/Nurses</a:t>
            </a: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0168" y="4249299"/>
            <a:ext cx="2570509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More Staff…</a:t>
            </a: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  <a:p>
            <a:pPr algn="ctr"/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352" y="1520110"/>
            <a:ext cx="2769476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On Line Bookings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" name="Picture 22" descr="Screen Shot 2015-11-07 at 14.43.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3" y="1999756"/>
            <a:ext cx="2061471" cy="1913890"/>
          </a:xfrm>
          <a:prstGeom prst="rect">
            <a:avLst/>
          </a:prstGeom>
        </p:spPr>
      </p:pic>
      <p:pic>
        <p:nvPicPr>
          <p:cNvPr id="26" name="Picture 25" descr="Screen Shot 2015-11-07 at 14.50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11" y="2450179"/>
            <a:ext cx="1120032" cy="14430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181" y="2320169"/>
            <a:ext cx="1680046" cy="1573086"/>
          </a:xfrm>
          <a:prstGeom prst="rect">
            <a:avLst/>
          </a:prstGeom>
        </p:spPr>
      </p:pic>
      <p:pic>
        <p:nvPicPr>
          <p:cNvPr id="29" name="Picture 28" descr="Screen Shot 2015-11-07 at 14.58.3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8" y="4702960"/>
            <a:ext cx="2152911" cy="1727509"/>
          </a:xfrm>
          <a:prstGeom prst="rect">
            <a:avLst/>
          </a:prstGeom>
        </p:spPr>
      </p:pic>
      <p:pic>
        <p:nvPicPr>
          <p:cNvPr id="30" name="Picture 29" descr="Screen Shot 2015-11-07 at 15.11.3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702960"/>
            <a:ext cx="2095422" cy="1727509"/>
          </a:xfrm>
          <a:prstGeom prst="rect">
            <a:avLst/>
          </a:prstGeom>
        </p:spPr>
      </p:pic>
      <p:pic>
        <p:nvPicPr>
          <p:cNvPr id="31" name="Picture 30" descr="Screen Shot 2015-11-08 at 15.55.39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62" y="4702960"/>
            <a:ext cx="1975169" cy="16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21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83" y="728743"/>
            <a:ext cx="842179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has been achieved by the Practice and the PPG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8767" y="4235415"/>
            <a:ext cx="2717045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     PPG Grant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3173" y="1634636"/>
            <a:ext cx="282114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Noticeboards cleaned-up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78767" y="1654956"/>
            <a:ext cx="2717045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PPG Website + Newsletters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 descr="Screen Shot 2015-11-08 at 16.12.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37" y="2078156"/>
            <a:ext cx="1893105" cy="1710504"/>
          </a:xfrm>
          <a:prstGeom prst="rect">
            <a:avLst/>
          </a:prstGeom>
        </p:spPr>
      </p:pic>
      <p:pic>
        <p:nvPicPr>
          <p:cNvPr id="19" name="Picture 18" descr="Screen Shot 2015-11-08 at 15.12.0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017372"/>
            <a:ext cx="2378503" cy="1816899"/>
          </a:xfrm>
          <a:prstGeom prst="rect">
            <a:avLst/>
          </a:prstGeom>
        </p:spPr>
      </p:pic>
      <p:pic>
        <p:nvPicPr>
          <p:cNvPr id="24" name="Picture 23" descr="Screen Shot 2015-11-08 at 15.04.0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58" y="4781204"/>
            <a:ext cx="1105132" cy="12992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73673" y="5257161"/>
            <a:ext cx="87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/>
              <a:t>7,000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3173" y="4193728"/>
            <a:ext cx="2821144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More 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" name="Picture 29" descr="Screen Shot 2015-11-07 at 15.22.5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40" y="3449137"/>
            <a:ext cx="1570452" cy="1582568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4095812" y="5251078"/>
            <a:ext cx="1184470" cy="33943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Curved Right Arrow 19"/>
          <p:cNvSpPr/>
          <p:nvPr/>
        </p:nvSpPr>
        <p:spPr>
          <a:xfrm>
            <a:off x="770021" y="3672840"/>
            <a:ext cx="568106" cy="970716"/>
          </a:xfrm>
          <a:prstGeom prst="curved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Screen Shot 2015-12-03 at 16.32.1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39" y="4537260"/>
            <a:ext cx="1318404" cy="16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5" grpId="0" animBg="1"/>
      <p:bldP spid="6" grpId="0" animBg="1"/>
      <p:bldP spid="31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83" y="728743"/>
            <a:ext cx="842179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has been achieved by the Practice and the PPG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908" y="3895136"/>
            <a:ext cx="3781176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Meetings with … </a:t>
            </a:r>
          </a:p>
          <a:p>
            <a:pPr algn="ctr"/>
            <a:r>
              <a:rPr lang="en-US" dirty="0"/>
              <a:t>CCG – </a:t>
            </a:r>
            <a:r>
              <a:rPr lang="en-US" dirty="0" err="1"/>
              <a:t>Councillor</a:t>
            </a:r>
            <a:r>
              <a:rPr lang="en-US" dirty="0"/>
              <a:t> – MP - NHS Property Services … and the Patients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11-08 at 16.27.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44" y="5027786"/>
            <a:ext cx="1359215" cy="118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87546" y="3892616"/>
            <a:ext cx="3815731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Staff Away Day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Screen Shot 2015-11-08 at 16.19.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59" y="4490327"/>
            <a:ext cx="2043083" cy="158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0022" y="1390911"/>
            <a:ext cx="2363101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New PPG Members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7" descr="Screen Shot 2015-11-08 at 16.09.1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61" y="1820133"/>
            <a:ext cx="1970064" cy="1722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33168" y="1510848"/>
            <a:ext cx="2330074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Patients’ Surveys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0" name="Picture 9" descr="Screen Shot 2015-11-08 at 16.24.1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14" y="2039936"/>
            <a:ext cx="2053098" cy="14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286" y="713154"/>
            <a:ext cx="823450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has nearly been achieved … but is now looking wobbly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877" y="1405653"/>
            <a:ext cx="3716294" cy="4801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 </a:t>
            </a:r>
          </a:p>
          <a:p>
            <a:pPr algn="ctr"/>
            <a:r>
              <a:rPr lang="en-US" u="sng" dirty="0" err="1"/>
              <a:t>Portacabin</a:t>
            </a:r>
            <a:r>
              <a:rPr lang="en-US" dirty="0" err="1"/>
              <a:t>s</a:t>
            </a:r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Now subject to an additional proposal submission to NHSE detailing justification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3286" y="1405653"/>
            <a:ext cx="3781175" cy="4801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  </a:t>
            </a:r>
          </a:p>
          <a:p>
            <a:pPr algn="ctr"/>
            <a:r>
              <a:rPr lang="en-US" u="sng" dirty="0"/>
              <a:t>Improvement Grant </a:t>
            </a:r>
          </a:p>
          <a:p>
            <a:pPr algn="ctr"/>
            <a:r>
              <a:rPr lang="en-US" dirty="0"/>
              <a:t>For </a:t>
            </a:r>
            <a:r>
              <a:rPr lang="en-US" dirty="0" err="1"/>
              <a:t>remodelling</a:t>
            </a:r>
            <a:r>
              <a:rPr lang="en-US" dirty="0"/>
              <a:t> Reception 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66% provisionally available</a:t>
            </a:r>
          </a:p>
          <a:p>
            <a:pPr algn="ctr"/>
            <a:r>
              <a:rPr lang="en-US" dirty="0"/>
              <a:t>but NHSE appointing a surveyor for </a:t>
            </a:r>
          </a:p>
          <a:p>
            <a:pPr algn="ctr"/>
            <a:r>
              <a:rPr lang="en-US" dirty="0"/>
              <a:t>re-assessment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14" name="Picture 13" descr="Screen Shot 2015-11-09 at 18.03.2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3" y="4291088"/>
            <a:ext cx="1920239" cy="2413005"/>
          </a:xfrm>
          <a:prstGeom prst="rect">
            <a:avLst/>
          </a:prstGeom>
        </p:spPr>
      </p:pic>
      <p:pic>
        <p:nvPicPr>
          <p:cNvPr id="15" name="Picture 14" descr="Screen Shot 2015-11-08 at 16.32.4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07" y="3654416"/>
            <a:ext cx="2334645" cy="145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Shot 2015-11-24 at 18.07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50" y="3778572"/>
            <a:ext cx="1430039" cy="145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16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25 at 15.03.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46" y="663542"/>
            <a:ext cx="1344083" cy="1366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15" y="1030075"/>
            <a:ext cx="3167652" cy="369332"/>
          </a:xfrm>
          <a:prstGeom prst="rect">
            <a:avLst/>
          </a:prstGeom>
          <a:solidFill>
            <a:srgbClr val="FFD5C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Where did we get to?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7083" y="2030504"/>
            <a:ext cx="5953146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Power</a:t>
            </a:r>
            <a:endParaRPr lang="en-US" dirty="0"/>
          </a:p>
          <a:p>
            <a:pPr algn="ctr"/>
            <a:r>
              <a:rPr lang="en-US" dirty="0"/>
              <a:t>The ability or capacity to act or do something effectively ...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7083" y="3177675"/>
            <a:ext cx="5953146" cy="10895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endParaRPr lang="en-US" sz="2400" u="sng" dirty="0"/>
          </a:p>
          <a:p>
            <a:pPr algn="ctr">
              <a:lnSpc>
                <a:spcPct val="60000"/>
              </a:lnSpc>
            </a:pPr>
            <a:r>
              <a:rPr lang="en-US" sz="2400" u="sng" dirty="0"/>
              <a:t>Influence</a:t>
            </a:r>
            <a:endParaRPr lang="en-US" dirty="0"/>
          </a:p>
          <a:p>
            <a:pPr algn="ctr"/>
            <a:r>
              <a:rPr lang="en-US" dirty="0"/>
              <a:t>To change the </a:t>
            </a:r>
            <a:r>
              <a:rPr lang="en-US" dirty="0" err="1"/>
              <a:t>behaviour</a:t>
            </a:r>
            <a:r>
              <a:rPr lang="en-US" dirty="0"/>
              <a:t> or thinking …</a:t>
            </a:r>
          </a:p>
          <a:p>
            <a:pPr algn="ctr"/>
            <a:endParaRPr lang="en-US" dirty="0"/>
          </a:p>
        </p:txBody>
      </p:sp>
      <p:pic>
        <p:nvPicPr>
          <p:cNvPr id="6" name="Picture 5" descr="Screen Shot 2015-11-13 at 17.31.3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83" y="4447190"/>
            <a:ext cx="1804200" cy="1267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2155" y="5810320"/>
            <a:ext cx="8421798" cy="646331"/>
          </a:xfrm>
          <a:prstGeom prst="rect">
            <a:avLst/>
          </a:prstGeom>
          <a:solidFill>
            <a:srgbClr val="E5E9E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>
                <a:cs typeface="Arial Unicode MS"/>
              </a:rPr>
              <a:t>You don</a:t>
            </a:r>
            <a:r>
              <a:rPr lang="fr-FR" dirty="0">
                <a:cs typeface="Arial Unicode MS"/>
              </a:rPr>
              <a:t>’</a:t>
            </a:r>
            <a:r>
              <a:rPr lang="en-US" dirty="0">
                <a:cs typeface="Arial Unicode MS"/>
              </a:rPr>
              <a:t>t have to see the whole staircase in order to take the first step …</a:t>
            </a:r>
          </a:p>
          <a:p>
            <a:r>
              <a:rPr lang="en-US" dirty="0">
                <a:latin typeface="Arial Unicode MS"/>
                <a:cs typeface="Arial Unicode MS"/>
              </a:rPr>
              <a:t>                                                                                                   </a:t>
            </a:r>
            <a:r>
              <a:rPr lang="en-US" sz="1600" i="1" dirty="0">
                <a:latin typeface="Arial Unicode MS"/>
                <a:cs typeface="Arial Unicode MS"/>
              </a:rPr>
              <a:t>Martin Luther King</a:t>
            </a:r>
            <a:r>
              <a:rPr lang="en-US" dirty="0">
                <a:latin typeface="Arial Unicode MS"/>
                <a:cs typeface="Arial Unicode MS"/>
              </a:rPr>
              <a:t>                                                                                      </a:t>
            </a:r>
            <a:endParaRPr lang="en-US" sz="1600" dirty="0">
              <a:latin typeface="Arial Unicode MS"/>
              <a:cs typeface="Arial Unicode MS"/>
            </a:endParaRPr>
          </a:p>
        </p:txBody>
      </p:sp>
      <p:pic>
        <p:nvPicPr>
          <p:cNvPr id="8" name="Picture 7" descr="Screen Shot 2015-11-13 at 11.36.3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5" y="1494727"/>
            <a:ext cx="1696851" cy="43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2999" y="896345"/>
            <a:ext cx="507714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The Six Steps of Sunbury …</a:t>
            </a:r>
          </a:p>
        </p:txBody>
      </p:sp>
      <p:pic>
        <p:nvPicPr>
          <p:cNvPr id="13" name="Picture 12" descr="Screen Shot 2015-11-09 at 19.1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50" y="3142289"/>
            <a:ext cx="612403" cy="315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Picture 18" descr="Screen Shot 2015-11-08 at 12.08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4" y="4135861"/>
            <a:ext cx="1083676" cy="1221558"/>
          </a:xfrm>
          <a:prstGeom prst="rect">
            <a:avLst/>
          </a:prstGeom>
        </p:spPr>
      </p:pic>
      <p:pic>
        <p:nvPicPr>
          <p:cNvPr id="15" name="Picture 14" descr="Screen Shot 2015-11-08 at 12.08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64" y="2913635"/>
            <a:ext cx="1092848" cy="1135355"/>
          </a:xfrm>
          <a:prstGeom prst="rect">
            <a:avLst/>
          </a:prstGeom>
        </p:spPr>
      </p:pic>
      <p:pic>
        <p:nvPicPr>
          <p:cNvPr id="18" name="Picture 17" descr="Screen Shot 2015-11-08 at 12.08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14" y="3480843"/>
            <a:ext cx="1134046" cy="1221558"/>
          </a:xfrm>
          <a:prstGeom prst="rect">
            <a:avLst/>
          </a:prstGeom>
        </p:spPr>
      </p:pic>
      <p:pic>
        <p:nvPicPr>
          <p:cNvPr id="10" name="Picture 9" descr="Screen Shot 2015-11-13 at 11.36.3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92" y="1085371"/>
            <a:ext cx="2125610" cy="5063236"/>
          </a:xfrm>
          <a:prstGeom prst="rect">
            <a:avLst/>
          </a:prstGeom>
        </p:spPr>
      </p:pic>
      <p:pic>
        <p:nvPicPr>
          <p:cNvPr id="21" name="Picture 20" descr="Screen Shot 2015-11-09 at 19.12.1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61909" y="5114095"/>
            <a:ext cx="315030" cy="201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1682398" y="4409437"/>
            <a:ext cx="650915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cs typeface="Arial Unicode MS"/>
              </a:rPr>
              <a:t>Resolution                </a:t>
            </a:r>
            <a:r>
              <a:rPr lang="en-US" sz="1400" dirty="0">
                <a:latin typeface="Arial Unicode MS"/>
                <a:cs typeface="Arial Unicode MS"/>
              </a:rPr>
              <a:t>Set up a PPG … set goals, plans, policies and website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3988" y="3797307"/>
            <a:ext cx="5847561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cs typeface="Arial Unicode MS"/>
              </a:rPr>
              <a:t>Participation</a:t>
            </a:r>
            <a:r>
              <a:rPr lang="en-US" sz="1400" dirty="0">
                <a:latin typeface="Arial Unicode MS"/>
                <a:cs typeface="Arial Unicode MS"/>
              </a:rPr>
              <a:t>       Launch PPG … teamwork, newsletters +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7714" y="3142289"/>
            <a:ext cx="517383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cs typeface="Arial Unicode MS"/>
              </a:rPr>
              <a:t>Expectation</a:t>
            </a:r>
            <a:r>
              <a:rPr lang="en-US" sz="1400" dirty="0">
                <a:latin typeface="Arial Unicode MS"/>
                <a:cs typeface="Arial Unicode MS"/>
              </a:rPr>
              <a:t>                      NHSE and NHS Property Service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4409" y="2574492"/>
            <a:ext cx="448954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 Unicode MS"/>
                <a:cs typeface="Arial Unicode MS"/>
              </a:rPr>
              <a:t>Realisation</a:t>
            </a:r>
            <a:r>
              <a:rPr lang="en-US" sz="1400" dirty="0">
                <a:latin typeface="Arial Unicode MS"/>
                <a:cs typeface="Arial Unicode MS"/>
              </a:rPr>
              <a:t>                           New premises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1442" y="2012054"/>
            <a:ext cx="4045383" cy="3385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cs typeface="Arial Unicode MS"/>
              </a:rPr>
              <a:t>Ovation</a:t>
            </a:r>
            <a:r>
              <a:rPr lang="en-US" sz="1400" dirty="0">
                <a:latin typeface="Arial Unicode MS"/>
                <a:cs typeface="Arial Unicode MS"/>
              </a:rPr>
              <a:t>             The sweet smell of success!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973" y="5062546"/>
            <a:ext cx="750770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/>
                <a:cs typeface="Arial Unicode MS"/>
              </a:rPr>
              <a:t>  Desperation                             </a:t>
            </a:r>
            <a:r>
              <a:rPr lang="en-US" sz="1400" dirty="0">
                <a:latin typeface="Arial Unicode MS"/>
                <a:cs typeface="Arial Unicode MS"/>
              </a:rPr>
              <a:t>Patients  … concerns, dissatisfaction and frustrations</a:t>
            </a:r>
          </a:p>
          <a:p>
            <a:r>
              <a:rPr lang="en-US" sz="1400" dirty="0">
                <a:latin typeface="Arial Unicode MS"/>
                <a:cs typeface="Arial Unicode MS"/>
              </a:rPr>
              <a:t>                                                          Staff … frustrations leading to an unhappy workplace                                                                          </a:t>
            </a:r>
          </a:p>
          <a:p>
            <a:r>
              <a:rPr lang="en-US" sz="1400" dirty="0"/>
              <a:t>                                                                   </a:t>
            </a:r>
          </a:p>
        </p:txBody>
      </p:sp>
      <p:pic>
        <p:nvPicPr>
          <p:cNvPr id="3" name="Picture 2" descr="Screen Shot 2015-11-17 at 21.22.4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21" y="1244858"/>
            <a:ext cx="612404" cy="7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  <p:bldP spid="2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1-05 at 17.5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959805"/>
            <a:ext cx="2517703" cy="247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92365" y="3658603"/>
            <a:ext cx="303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Building for </a:t>
            </a:r>
            <a:r>
              <a:rPr lang="en-US" dirty="0">
                <a:solidFill>
                  <a:srgbClr val="FF6600"/>
                </a:solidFill>
                <a:latin typeface="Arial Unicode MS"/>
                <a:cs typeface="Arial Unicode MS"/>
              </a:rPr>
              <a:t>6,000</a:t>
            </a:r>
            <a:r>
              <a:rPr lang="en-US" dirty="0">
                <a:latin typeface="Arial Unicode MS"/>
                <a:cs typeface="Arial Unicode MS"/>
              </a:rPr>
              <a:t> patient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3771" y="3843269"/>
            <a:ext cx="306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Estimate</a:t>
            </a:r>
            <a:r>
              <a:rPr lang="en-US" dirty="0">
                <a:solidFill>
                  <a:srgbClr val="FF6600"/>
                </a:solidFill>
                <a:latin typeface="Arial Unicode MS"/>
                <a:cs typeface="Arial Unicode MS"/>
              </a:rPr>
              <a:t> 23,000</a:t>
            </a:r>
            <a:r>
              <a:rPr lang="en-US" dirty="0">
                <a:latin typeface="Arial Unicode MS"/>
                <a:cs typeface="Arial Unicode MS"/>
              </a:rPr>
              <a:t> 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4218" y="5203149"/>
            <a:ext cx="758175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Practice is ALREADY the LARGEST single premise Practice </a:t>
            </a:r>
          </a:p>
          <a:p>
            <a:pPr algn="ctr"/>
            <a:r>
              <a:rPr lang="en-US" sz="2000" dirty="0"/>
              <a:t>in Britain!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218" y="4140301"/>
            <a:ext cx="26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  <a:latin typeface="Arial Unicode MS"/>
                <a:cs typeface="Arial Unicode MS"/>
              </a:rPr>
              <a:t>19,000</a:t>
            </a:r>
            <a:r>
              <a:rPr lang="en-US" dirty="0">
                <a:latin typeface="Arial Unicode MS"/>
                <a:cs typeface="Arial Unicode MS"/>
              </a:rPr>
              <a:t> patients</a:t>
            </a:r>
          </a:p>
        </p:txBody>
      </p:sp>
      <p:pic>
        <p:nvPicPr>
          <p:cNvPr id="6" name="Picture 5" descr="Screen Shot 2015-11-22 at 20.21.5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48" y="959806"/>
            <a:ext cx="3510127" cy="247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430" y="903092"/>
            <a:ext cx="610333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Building owned and Maintained by NHS Property Services</a:t>
            </a:r>
          </a:p>
        </p:txBody>
      </p:sp>
      <p:pic>
        <p:nvPicPr>
          <p:cNvPr id="8" name="Picture 7" descr="Screen Shot 2015-11-05 at 18.27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96" y="1939329"/>
            <a:ext cx="749300" cy="199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5-11-05 at 18.27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75" y="1929634"/>
            <a:ext cx="1333500" cy="200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97417" y="4437977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600"/>
                </a:solidFill>
                <a:latin typeface="Arial Unicode MS"/>
                <a:cs typeface="Arial Unicode MS"/>
              </a:rPr>
              <a:t>45% </a:t>
            </a:r>
            <a:r>
              <a:rPr lang="en-US" dirty="0">
                <a:latin typeface="Arial Unicode MS"/>
                <a:cs typeface="Arial Unicode MS"/>
              </a:rPr>
              <a:t>rented by </a:t>
            </a:r>
          </a:p>
          <a:p>
            <a:pPr algn="r"/>
            <a:r>
              <a:rPr lang="en-US" dirty="0">
                <a:latin typeface="Arial Unicode MS"/>
                <a:cs typeface="Arial Unicode MS"/>
              </a:rPr>
              <a:t>Sunbury Health Centre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683" y="4420371"/>
            <a:ext cx="376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 Unicode MS"/>
                <a:cs typeface="Arial Unicode MS"/>
              </a:rPr>
              <a:t>55% </a:t>
            </a:r>
            <a:r>
              <a:rPr lang="en-US" dirty="0">
                <a:latin typeface="Arial Unicode MS"/>
                <a:cs typeface="Arial Unicode MS"/>
              </a:rPr>
              <a:t>rented by </a:t>
            </a:r>
          </a:p>
          <a:p>
            <a:r>
              <a:rPr lang="en-US" dirty="0">
                <a:latin typeface="Arial Unicode MS"/>
                <a:cs typeface="Arial Unicode MS"/>
              </a:rPr>
              <a:t>Virgin Care</a:t>
            </a:r>
          </a:p>
        </p:txBody>
      </p:sp>
      <p:pic>
        <p:nvPicPr>
          <p:cNvPr id="15" name="Picture 14" descr="Screen Shot 2015-11-05 at 18.35.3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00" y="660763"/>
            <a:ext cx="1795075" cy="713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4315" y="2249545"/>
            <a:ext cx="30431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Podiatry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District and School Nurses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Health Visitors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Dressing Clinics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Speech/Language Therapy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Family Planning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9992" y="2249545"/>
            <a:ext cx="25068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GPs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Foundation Doctor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Practice Nurses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Phlebotomists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Admin Staff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Receptionists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 Unicode MS"/>
                <a:cs typeface="Arial Unicode MS"/>
              </a:rPr>
              <a:t>Health Care Assistant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0415" y="5673300"/>
            <a:ext cx="7199814" cy="584776"/>
          </a:xfrm>
          <a:prstGeom prst="rect">
            <a:avLst/>
          </a:prstGeom>
          <a:solidFill>
            <a:srgbClr val="FEFFF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6600"/>
                </a:solidFill>
              </a:rPr>
              <a:t>86% </a:t>
            </a:r>
            <a:r>
              <a:rPr lang="en-US" sz="3200" dirty="0"/>
              <a:t>undersized for the Practice</a:t>
            </a:r>
          </a:p>
        </p:txBody>
      </p:sp>
    </p:spTree>
    <p:extLst>
      <p:ext uri="{BB962C8B-B14F-4D97-AF65-F5344CB8AC3E}">
        <p14:creationId xmlns:p14="http://schemas.microsoft.com/office/powerpoint/2010/main" val="381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56E-7 -2.80686E-6 L 0.06999 -2.80686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39" y="775804"/>
            <a:ext cx="740381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Resources stretched 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2145" y="1781874"/>
            <a:ext cx="44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Not enough telephone lines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2145" y="2918701"/>
            <a:ext cx="44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Difficulty in making appointments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2145" y="3514809"/>
            <a:ext cx="446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Queues into the building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2145" y="4799873"/>
            <a:ext cx="523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Unwell patients outside in the poor weather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2145" y="4139596"/>
            <a:ext cx="4642919" cy="37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Cramped and poor conditions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244" y="2303638"/>
            <a:ext cx="521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Not enough space</a:t>
            </a:r>
          </a:p>
        </p:txBody>
      </p:sp>
    </p:spTree>
    <p:extLst>
      <p:ext uri="{BB962C8B-B14F-4D97-AF65-F5344CB8AC3E}">
        <p14:creationId xmlns:p14="http://schemas.microsoft.com/office/powerpoint/2010/main" val="8749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2" y="846636"/>
            <a:ext cx="168357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Dependencies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05641082"/>
              </p:ext>
            </p:extLst>
          </p:nvPr>
        </p:nvGraphicFramePr>
        <p:xfrm>
          <a:off x="1524000" y="16234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82623" y="846636"/>
            <a:ext cx="148144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B2C"/>
                </a:solidFill>
                <a:latin typeface="Arial Unicode MS"/>
                <a:cs typeface="Arial Unicode MS"/>
              </a:rPr>
              <a:t>  Strengths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0026" y="3922012"/>
            <a:ext cx="1654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r>
              <a:rPr lang="en-US" dirty="0">
                <a:solidFill>
                  <a:schemeClr val="bg1"/>
                </a:solidFill>
                <a:latin typeface="Arial Unicode MS"/>
                <a:cs typeface="Arial Unicode MS"/>
              </a:rPr>
              <a:t>The PPG</a:t>
            </a:r>
          </a:p>
          <a:p>
            <a:r>
              <a:rPr lang="en-US" dirty="0">
                <a:solidFill>
                  <a:schemeClr val="bg1"/>
                </a:solidFill>
                <a:latin typeface="Arial Unicode MS"/>
                <a:cs typeface="Arial Unicode MS"/>
              </a:rPr>
              <a:t>The Patients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69" y="6106584"/>
            <a:ext cx="1654042" cy="38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Unicode MS"/>
                <a:cs typeface="Arial Unicode MS"/>
              </a:rPr>
              <a:t>The Patients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35355" y="4149460"/>
            <a:ext cx="436237" cy="407190"/>
          </a:xfrm>
          <a:prstGeom prst="line">
            <a:avLst/>
          </a:prstGeom>
          <a:ln w="38100" cmpd="sng">
            <a:tailEnd type="triangle" w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189374" y="2824750"/>
            <a:ext cx="394385" cy="355210"/>
          </a:xfrm>
          <a:prstGeom prst="line">
            <a:avLst/>
          </a:prstGeom>
          <a:ln w="38100" cmpd="sng">
            <a:tailEnd type="triangle" w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35355" y="2824750"/>
            <a:ext cx="436237" cy="355210"/>
          </a:xfrm>
          <a:prstGeom prst="line">
            <a:avLst/>
          </a:prstGeom>
          <a:ln w="38100" cmpd="sng">
            <a:tailEnd type="triangle" w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189375" y="3977652"/>
            <a:ext cx="394384" cy="343615"/>
          </a:xfrm>
          <a:prstGeom prst="line">
            <a:avLst/>
          </a:prstGeom>
          <a:ln w="19050" cmpd="sng">
            <a:solidFill>
              <a:schemeClr val="bg1"/>
            </a:solidFill>
            <a:headEnd type="triangle" w="lg"/>
            <a:tailEnd type="triangle" w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86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476" y="918583"/>
            <a:ext cx="750475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Objectives for the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5476" y="1811408"/>
            <a:ext cx="750475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PREMISES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476" y="2709617"/>
            <a:ext cx="695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476" y="3078949"/>
            <a:ext cx="750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r>
              <a:rPr lang="en-US" dirty="0">
                <a:latin typeface="Arial Unicode MS"/>
                <a:cs typeface="Arial Unicode MS"/>
              </a:rPr>
              <a:t>Extend the premises    …   …          NHSE, NHSP, Council, </a:t>
            </a:r>
            <a:r>
              <a:rPr lang="en-US" dirty="0">
                <a:solidFill>
                  <a:srgbClr val="FF0000"/>
                </a:solidFill>
                <a:latin typeface="Arial Unicode MS"/>
                <a:cs typeface="Arial Unicode MS"/>
              </a:rPr>
              <a:t>PPG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476" y="3814517"/>
            <a:ext cx="750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r>
              <a:rPr lang="en-US" dirty="0">
                <a:latin typeface="Arial Unicode MS"/>
                <a:cs typeface="Arial Unicode MS"/>
              </a:rPr>
              <a:t>Upgrade what there is  …	…	</a:t>
            </a:r>
            <a:r>
              <a:rPr lang="en-US" dirty="0">
                <a:solidFill>
                  <a:srgbClr val="FF0000"/>
                </a:solidFill>
                <a:latin typeface="Arial Unicode MS"/>
                <a:cs typeface="Arial Unicode MS"/>
              </a:rPr>
              <a:t>PPG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476" y="3078949"/>
            <a:ext cx="75047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Move to new premises …	…	NHSE, NHSP, Council, </a:t>
            </a:r>
            <a:r>
              <a:rPr lang="en-US" dirty="0">
                <a:solidFill>
                  <a:srgbClr val="FF0000"/>
                </a:solidFill>
                <a:latin typeface="Arial Unicode MS"/>
                <a:cs typeface="Arial Unicode MS"/>
              </a:rPr>
              <a:t>PPG</a:t>
            </a:r>
          </a:p>
        </p:txBody>
      </p:sp>
    </p:spTree>
    <p:extLst>
      <p:ext uri="{BB962C8B-B14F-4D97-AF65-F5344CB8AC3E}">
        <p14:creationId xmlns:p14="http://schemas.microsoft.com/office/powerpoint/2010/main" val="20876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476" y="838578"/>
            <a:ext cx="767322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/>
                <a:cs typeface="Arial Unicode MS"/>
              </a:rPr>
              <a:t>Objectives for the PPG</a:t>
            </a:r>
          </a:p>
        </p:txBody>
      </p:sp>
      <p:sp>
        <p:nvSpPr>
          <p:cNvPr id="3" name="Rectangle 2"/>
          <p:cNvSpPr/>
          <p:nvPr/>
        </p:nvSpPr>
        <p:spPr>
          <a:xfrm>
            <a:off x="925476" y="2435625"/>
            <a:ext cx="7673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r>
              <a:rPr lang="en-US" dirty="0">
                <a:latin typeface="Arial Unicode MS"/>
                <a:cs typeface="Arial Unicode MS"/>
              </a:rPr>
              <a:t>   </a:t>
            </a: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  <a:p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476" y="1626742"/>
            <a:ext cx="767322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PATIENTS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476" y="2273584"/>
            <a:ext cx="767322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Increase the Patients’ Group Core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476" y="2797717"/>
            <a:ext cx="767322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Inform and involve the patients – Public Meetings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476" y="3391235"/>
            <a:ext cx="7673228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SMS: Pre-appointment confirmations to reduce DNAs</a:t>
            </a:r>
          </a:p>
          <a:p>
            <a:r>
              <a:rPr lang="en-US" dirty="0">
                <a:latin typeface="Arial Unicode MS"/>
                <a:cs typeface="Arial Unicode MS"/>
              </a:rPr>
              <a:t>          Messaging for the hard of hearing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476" y="4209534"/>
            <a:ext cx="767322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Overhauling the ‘loop’ hearing system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5476" y="4791617"/>
            <a:ext cx="767322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Create PPG Website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5476" y="5851945"/>
            <a:ext cx="767322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Unicode MS"/>
                <a:cs typeface="Arial Unicode MS"/>
              </a:rPr>
              <a:t>Improve the internal aesthetics of the premises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476" y="5312860"/>
            <a:ext cx="7673228" cy="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Produce quarterly Newsletters</a:t>
            </a:r>
          </a:p>
        </p:txBody>
      </p:sp>
    </p:spTree>
    <p:extLst>
      <p:ext uri="{BB962C8B-B14F-4D97-AF65-F5344CB8AC3E}">
        <p14:creationId xmlns:p14="http://schemas.microsoft.com/office/powerpoint/2010/main" val="5365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9359" y="1845350"/>
            <a:ext cx="7911867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i="1" u="sng" dirty="0"/>
              <a:t>Quote</a:t>
            </a:r>
            <a:r>
              <a:rPr lang="en-US" u="sng" dirty="0"/>
              <a:t>: </a:t>
            </a:r>
            <a:r>
              <a:rPr lang="en-US" sz="1600" i="1" u="sng" dirty="0"/>
              <a:t>NHS England </a:t>
            </a:r>
            <a:r>
              <a:rPr lang="en-US" u="sng" dirty="0"/>
              <a:t>- </a:t>
            </a:r>
            <a:r>
              <a:rPr lang="en-US" sz="1600" i="1" u="sng" dirty="0"/>
              <a:t>January 2015</a:t>
            </a:r>
          </a:p>
          <a:p>
            <a:pPr algn="just"/>
            <a:r>
              <a:rPr lang="en-US" dirty="0"/>
              <a:t>     </a:t>
            </a:r>
          </a:p>
          <a:p>
            <a:pPr algn="just"/>
            <a:r>
              <a:rPr lang="en-US" dirty="0"/>
              <a:t>     Patients across England are set to benefit from a £250m investment in GP</a:t>
            </a:r>
          </a:p>
          <a:p>
            <a:pPr algn="just"/>
            <a:r>
              <a:rPr lang="en-US" dirty="0"/>
              <a:t>     premises every year for the next four years. </a:t>
            </a:r>
            <a:endParaRPr lang="en-US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9359" y="948170"/>
            <a:ext cx="7430860" cy="40011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 Unicode MS"/>
                <a:cs typeface="Arial Unicode MS"/>
              </a:rPr>
              <a:t>Barrier No.1</a:t>
            </a:r>
            <a:r>
              <a:rPr lang="en-US" dirty="0">
                <a:latin typeface="Arial Unicode MS"/>
                <a:cs typeface="Arial Unicode MS"/>
              </a:rPr>
              <a:t>	…	…	…	…	…	</a:t>
            </a:r>
          </a:p>
        </p:txBody>
      </p:sp>
      <p:pic>
        <p:nvPicPr>
          <p:cNvPr id="6" name="Picture 5" descr="Screen Shot 2015-11-17 at 21.1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495">
            <a:off x="7254851" y="700582"/>
            <a:ext cx="1518737" cy="94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5-11-07 at 14.12.1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1" y="3441509"/>
            <a:ext cx="2380066" cy="2158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0079" y="3441509"/>
            <a:ext cx="590115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Excuses since 2013 on  </a:t>
            </a:r>
            <a:r>
              <a:rPr lang="en-US" sz="2800" u="sng" dirty="0"/>
              <a:t>Five </a:t>
            </a:r>
            <a:r>
              <a:rPr lang="en-US" u="sng" dirty="0"/>
              <a:t> separate Applications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Lack of funding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Awaiting publication of NHS Premises Directive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Renaming the funding streams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Requiring 2 additional re-submissions for funds</a:t>
            </a:r>
          </a:p>
        </p:txBody>
      </p:sp>
    </p:spTree>
    <p:extLst>
      <p:ext uri="{BB962C8B-B14F-4D97-AF65-F5344CB8AC3E}">
        <p14:creationId xmlns:p14="http://schemas.microsoft.com/office/powerpoint/2010/main" val="16773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85330" y="2851456"/>
            <a:ext cx="4079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 Unicode MS"/>
              </a:rPr>
              <a:t>NHS Properties stepped in to help the North West Surrey CCG to relocate from the  offices it had outgrown.                                                                                </a:t>
            </a:r>
            <a:r>
              <a:rPr lang="en-US" sz="1400" i="1" dirty="0">
                <a:cs typeface="Arial Unicode M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960" y="6060488"/>
            <a:ext cx="8201826" cy="307777"/>
          </a:xfrm>
          <a:prstGeom prst="rect">
            <a:avLst/>
          </a:prstGeom>
          <a:ln w="9525" cmpd="sng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www.property.nhs.uk</a:t>
            </a:r>
            <a:r>
              <a:rPr lang="en-US" sz="1400" dirty="0"/>
              <a:t>/adding-value-improving-the-working-environment-for-commissioners-in-surrey/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359" y="1334464"/>
            <a:ext cx="78658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/>
              <a:t>Quote:  NHS Property Services </a:t>
            </a:r>
          </a:p>
          <a:p>
            <a:pPr algn="just"/>
            <a:endParaRPr lang="en-US" sz="1000" i="1" dirty="0"/>
          </a:p>
          <a:p>
            <a:pPr algn="just"/>
            <a:r>
              <a:rPr lang="en-US" dirty="0"/>
              <a:t>“One of our roles is to help our customers find the right properties for their</a:t>
            </a:r>
          </a:p>
          <a:p>
            <a:pPr algn="just"/>
            <a:r>
              <a:rPr lang="en-US" dirty="0"/>
              <a:t>  healthcare needs.”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85330" y="4009619"/>
            <a:ext cx="4157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relocation package included securing funding of £700,000 from NHSE for the fit-out, furniture and IT.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359" y="731327"/>
            <a:ext cx="6812243" cy="40011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 Unicode MS"/>
                <a:cs typeface="Arial Unicode MS"/>
              </a:rPr>
              <a:t>Barrier No. 2</a:t>
            </a:r>
            <a:r>
              <a:rPr lang="en-US" dirty="0">
                <a:latin typeface="Arial Unicode MS"/>
                <a:cs typeface="Arial Unicode MS"/>
              </a:rPr>
              <a:t>	…	…	…	…	…</a:t>
            </a:r>
          </a:p>
        </p:txBody>
      </p:sp>
      <p:pic>
        <p:nvPicPr>
          <p:cNvPr id="2" name="Picture 1" descr="Screen Shot 2015-11-25 at 11.42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9" y="2617650"/>
            <a:ext cx="3860252" cy="329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Shot 2015-11-25 at 11.45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64" y="5086983"/>
            <a:ext cx="3757714" cy="73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5-11-05 at 18.35.3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326">
            <a:off x="6745766" y="619610"/>
            <a:ext cx="1994165" cy="960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8780" y="2432984"/>
            <a:ext cx="3776381" cy="338554"/>
          </a:xfrm>
          <a:prstGeom prst="rect">
            <a:avLst/>
          </a:prstGeom>
          <a:ln>
            <a:solidFill>
              <a:srgbClr val="0E8A8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September 2015</a:t>
            </a:r>
          </a:p>
        </p:txBody>
      </p:sp>
    </p:spTree>
    <p:extLst>
      <p:ext uri="{BB962C8B-B14F-4D97-AF65-F5344CB8AC3E}">
        <p14:creationId xmlns:p14="http://schemas.microsoft.com/office/powerpoint/2010/main" val="5609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4" grpId="0" animBg="1"/>
    </p:bld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4757</TotalTime>
  <Words>740</Words>
  <Application>Microsoft Office PowerPoint</Application>
  <PresentationFormat>On-screen Show (4:3)</PresentationFormat>
  <Paragraphs>258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Unicode MS</vt:lpstr>
      <vt:lpstr>Calibri</vt:lpstr>
      <vt:lpstr>Corbel</vt:lpstr>
      <vt:lpstr>Wingdings</vt:lpstr>
      <vt:lpstr>Spectrum</vt:lpstr>
      <vt:lpstr>Sunbury Health Centre Sunbury on Thames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Sunbury Health Centre Sunbury on Thames</dc:title>
  <dc:creator>Polly Healy</dc:creator>
  <cp:lastModifiedBy>Polly Healy</cp:lastModifiedBy>
  <cp:revision>228</cp:revision>
  <cp:lastPrinted>2015-11-25T19:11:51Z</cp:lastPrinted>
  <dcterms:created xsi:type="dcterms:W3CDTF">2015-11-05T17:50:09Z</dcterms:created>
  <dcterms:modified xsi:type="dcterms:W3CDTF">2021-11-22T09:56:26Z</dcterms:modified>
</cp:coreProperties>
</file>